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3" r:id="rId2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0" Type="http://schemas.openxmlformats.org/officeDocument/2006/relationships/slide" Target="slides/slide15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D5F0B7A-0A1C-31E8-0A1D-7E8D52D2189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51203" name="Rectangle 6">
            <a:extLst>
              <a:ext uri="{FF2B5EF4-FFF2-40B4-BE49-F238E27FC236}">
                <a16:creationId xmlns:a16="http://schemas.microsoft.com/office/drawing/2014/main" id="{C74D5C53-16B7-D44B-D9D2-BA15F29D997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51204" name="Rectangle 7">
            <a:extLst>
              <a:ext uri="{FF2B5EF4-FFF2-40B4-BE49-F238E27FC236}">
                <a16:creationId xmlns:a16="http://schemas.microsoft.com/office/drawing/2014/main" id="{64609901-B800-A254-434C-28451F29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B7F9AE5E-10DD-43DD-961F-A9BF9FE1A9B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5" name="Rectangle 7">
            <a:extLst>
              <a:ext uri="{FF2B5EF4-FFF2-40B4-BE49-F238E27FC236}">
                <a16:creationId xmlns:a16="http://schemas.microsoft.com/office/drawing/2014/main" id="{7F8EBEF9-A366-6479-45AE-2657EFD65FB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CDDECE4C-5B15-41A5-897A-CF94DED77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6" name="Rectangle 2">
            <a:extLst>
              <a:ext uri="{FF2B5EF4-FFF2-40B4-BE49-F238E27FC236}">
                <a16:creationId xmlns:a16="http://schemas.microsoft.com/office/drawing/2014/main" id="{37760A89-C0CC-14BE-ACAA-3F5C3523C009}"/>
              </a:ext>
            </a:extLst>
          </p:cNvPr>
          <p:cNvSpPr>
            <a:spLocks noRot="1" noChangeArrowheads="1" noTextEdit="1"/>
          </p:cNvSpPr>
          <p:nvPr>
            <p:ph type="sldImg"/>
          </p:nvPr>
        </p:nvSpPr>
        <p:spPr>
          <a:ln/>
        </p:spPr>
      </p:sp>
      <p:sp>
        <p:nvSpPr>
          <p:cNvPr id="51207" name="Rectangle 3">
            <a:extLst>
              <a:ext uri="{FF2B5EF4-FFF2-40B4-BE49-F238E27FC236}">
                <a16:creationId xmlns:a16="http://schemas.microsoft.com/office/drawing/2014/main" id="{1242E430-0AEA-D695-467A-39ED6B036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Formula feeding in the early days interferes with establishing a great milk supply</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Most common reason for supplementation</a:t>
            </a:r>
          </a:p>
          <a:p>
            <a:pPr marL="304800" indent="-304800" eaLnBrk="1" hangingPunct="1">
              <a:buFontTx/>
              <a:buChar char="•"/>
            </a:pPr>
            <a:r>
              <a:rPr lang="en-US" altLang="zh-CN" sz="1000">
                <a:latin typeface="Arial" panose="020B0604020202020204" pitchFamily="34" charset="0"/>
              </a:rPr>
              <a:t>Perceived delay in milk production by mothers</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Mothers need to know:</a:t>
            </a:r>
          </a:p>
          <a:p>
            <a:pPr marL="304800" indent="-304800" eaLnBrk="1" hangingPunct="1">
              <a:buFontTx/>
              <a:buChar char="•"/>
            </a:pPr>
            <a:r>
              <a:rPr lang="en-US" altLang="zh-CN" sz="1000">
                <a:latin typeface="Arial" panose="020B0604020202020204" pitchFamily="34" charset="0"/>
              </a:rPr>
              <a:t>Timing and frequency of breastfeeding on day 2 postpartum is positively correlated with milk volume on day 5</a:t>
            </a:r>
          </a:p>
          <a:p>
            <a:pPr marL="304800" indent="-304800" eaLnBrk="1" hangingPunct="1"/>
            <a:r>
              <a:rPr lang="en-US" altLang="zh-CN" sz="1000">
                <a:latin typeface="Arial" panose="020B0604020202020204" pitchFamily="34" charset="0"/>
              </a:rPr>
              <a:t>	-   milk removal at early times after birth increases efficiency of milk secretion</a:t>
            </a:r>
          </a:p>
          <a:p>
            <a:pPr marL="304800" indent="-304800" eaLnBrk="1" hangingPunct="1"/>
            <a:r>
              <a:rPr lang="en-US" altLang="zh-CN" sz="1000">
                <a:latin typeface="Arial" panose="020B0604020202020204" pitchFamily="34" charset="0"/>
              </a:rPr>
              <a:t>             (Neville, </a:t>
            </a:r>
            <a:r>
              <a:rPr lang="en-US" altLang="zh-CN" sz="1000" i="1">
                <a:latin typeface="Arial" panose="020B0604020202020204" pitchFamily="34" charset="0"/>
              </a:rPr>
              <a:t>J Nutr</a:t>
            </a:r>
            <a:r>
              <a:rPr lang="en-US" altLang="zh-CN" sz="1000">
                <a:latin typeface="Arial" panose="020B0604020202020204" pitchFamily="34" charset="0"/>
              </a:rPr>
              <a:t>, 2001)</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Analogy for patient:</a:t>
            </a:r>
          </a:p>
          <a:p>
            <a:pPr marL="304800" indent="-304800" eaLnBrk="1" hangingPunct="1">
              <a:buFontTx/>
              <a:buChar char="•"/>
            </a:pPr>
            <a:r>
              <a:rPr lang="en-US" altLang="zh-CN" sz="1000">
                <a:latin typeface="Arial" panose="020B0604020202020204" pitchFamily="34" charset="0"/>
              </a:rPr>
              <a:t>the toilet is a common household item that works based on this same principle  </a:t>
            </a:r>
          </a:p>
          <a:p>
            <a:pPr marL="304800" indent="-304800" eaLnBrk="1" hangingPunct="1"/>
            <a:r>
              <a:rPr lang="en-US" altLang="zh-CN" sz="1000">
                <a:latin typeface="Arial" panose="020B0604020202020204" pitchFamily="34" charset="0"/>
              </a:rPr>
              <a:t>         -     when you “just jiggle the handle” only a little water goes out, and it comes into the </a:t>
            </a:r>
          </a:p>
          <a:p>
            <a:pPr marL="304800" indent="-304800" eaLnBrk="1" hangingPunct="1"/>
            <a:r>
              <a:rPr lang="en-US" altLang="zh-CN" sz="1000">
                <a:latin typeface="Arial" panose="020B0604020202020204" pitchFamily="34" charset="0"/>
              </a:rPr>
              <a:t>                tank very slowly </a:t>
            </a:r>
          </a:p>
          <a:p>
            <a:pPr marL="304800" indent="-304800" eaLnBrk="1" hangingPunct="1"/>
            <a:r>
              <a:rPr lang="en-US" altLang="zh-CN" sz="1000">
                <a:latin typeface="Arial" panose="020B0604020202020204" pitchFamily="34" charset="0"/>
              </a:rPr>
              <a:t>         -   but if you FLUSH it, the water POURS in and fills up quickly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60.xml"/><Relationship Id="rId2" Type="http://schemas.openxmlformats.org/officeDocument/2006/relationships/notesSlide" Target="../notesSlides/notesSlide73.xml"/><Relationship Id="rId3" Type="http://schemas.openxmlformats.org/officeDocument/2006/relationships/image" Target="../media/image312.png"/><Relationship Id="rId4" Type="http://schemas.openxmlformats.org/officeDocument/2006/relationships/image" Target="../media/image313.png"/></Relationships>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86A52ABD-1CF0-CF6A-A55D-A5852430F9D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C74A3D-2BB9-46D1-A887-2F8D2D1DE30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411" name="Rectangle 2">
            <a:extLst>
              <a:ext uri="{FF2B5EF4-FFF2-40B4-BE49-F238E27FC236}">
                <a16:creationId xmlns:a16="http://schemas.microsoft.com/office/drawing/2014/main" id="{2749416A-A972-F17A-3770-BDB10A2AC1EE}"/>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Maintaining Milk Production</a:t>
            </a:r>
            <a:br>
              <a:rPr lang="en-US" altLang="zh-CN" sz="4000">
                <a:latin typeface="Microsoft Sans Serif" panose="020B0604020202020204" pitchFamily="34" charset="0"/>
              </a:rPr>
            </a:br>
            <a:r>
              <a:rPr lang="en-US" altLang="zh-CN" sz="4000">
                <a:latin typeface="Microsoft Sans Serif" panose="020B0604020202020204" pitchFamily="34" charset="0"/>
              </a:rPr>
              <a:t>Autocrine Control</a:t>
            </a:r>
          </a:p>
        </p:txBody>
      </p:sp>
      <p:sp>
        <p:nvSpPr>
          <p:cNvPr id="17412" name="Rectangle 3">
            <a:extLst>
              <a:ext uri="{FF2B5EF4-FFF2-40B4-BE49-F238E27FC236}">
                <a16:creationId xmlns:a16="http://schemas.microsoft.com/office/drawing/2014/main" id="{F86026DE-DC65-8C21-035A-182101BFE54D}"/>
              </a:ext>
            </a:extLst>
          </p:cNvPr>
          <p:cNvSpPr>
            <a:spLocks noGrp="1" noChangeArrowheads="1"/>
          </p:cNvSpPr>
          <p:nvPr>
            <p:ph type="body" idx="1"/>
          </p:nvPr>
        </p:nvSpPr>
        <p:spPr/>
        <p:txBody>
          <a:bodyPr/>
          <a:lstStyle/>
          <a:p>
            <a:pPr eaLnBrk="1" hangingPunct="1"/>
            <a:r>
              <a:rPr lang="en-US" altLang="zh-CN" dirty="0">
                <a:latin typeface="Microsoft Sans Serif" panose="020B0604020202020204" pitchFamily="34" charset="0"/>
              </a:rPr>
              <a:t>Breast emptying maintains the process</a:t>
            </a:r>
          </a:p>
          <a:p>
            <a:pPr lvl="1" eaLnBrk="1" hangingPunct="1"/>
            <a:r>
              <a:rPr lang="en-US" altLang="zh-CN" dirty="0">
                <a:latin typeface="Microsoft Sans Serif" panose="020B0604020202020204" pitchFamily="34" charset="0"/>
              </a:rPr>
              <a:t>A full breast – decreased milk production</a:t>
            </a:r>
          </a:p>
          <a:p>
            <a:pPr lvl="1" eaLnBrk="1" hangingPunct="1"/>
            <a:r>
              <a:rPr lang="en-US" altLang="zh-CN" dirty="0">
                <a:latin typeface="Microsoft Sans Serif" panose="020B0604020202020204" pitchFamily="34" charset="0"/>
              </a:rPr>
              <a:t>Prolactin cannot connect to receptors when breast is full</a:t>
            </a:r>
          </a:p>
          <a:p>
            <a:pPr lvl="1" eaLnBrk="1" hangingPunct="1"/>
            <a:r>
              <a:rPr lang="en-US" altLang="zh-CN" dirty="0">
                <a:latin typeface="Microsoft Sans Serif" panose="020B0604020202020204" pitchFamily="34" charset="0"/>
              </a:rPr>
              <a:t>Fat content in milk decreased when breast is too full</a:t>
            </a:r>
          </a:p>
        </p:txBody>
      </p:sp>
      <p:graphicFrame>
        <p:nvGraphicFramePr>
          <p:cNvPr id="22532" name="Group 4">
            <a:extLst>
              <a:ext uri="{FF2B5EF4-FFF2-40B4-BE49-F238E27FC236}">
                <a16:creationId xmlns:a16="http://schemas.microsoft.com/office/drawing/2014/main" id="{78A28BB6-7E25-5E2D-CEBC-CD6A69580249}"/>
              </a:ext>
            </a:extLst>
          </p:cNvPr>
          <p:cNvGraphicFramePr>
            <a:graphicFrameLocks noGrp="1"/>
          </p:cNvGraphicFramePr>
          <p:nvPr/>
        </p:nvGraphicFramePr>
        <p:xfrm>
          <a:off x="990600" y="4876800"/>
          <a:ext cx="3683002" cy="960438"/>
        </p:xfrm>
        <a:graphic>
          <a:graphicData uri="http://schemas.openxmlformats.org/drawingml/2006/table">
            <a:tbl>
              <a:tblPr/>
              <a:tblGrid>
                <a:gridCol w="208264">
                  <a:extLst>
                    <a:ext uri="{9D8B030D-6E8A-4147-A177-3AD203B41FA5}">
                      <a16:colId xmlns:a16="http://schemas.microsoft.com/office/drawing/2014/main" val="20000"/>
                    </a:ext>
                  </a:extLst>
                </a:gridCol>
                <a:gridCol w="1265128">
                  <a:extLst>
                    <a:ext uri="{9D8B030D-6E8A-4147-A177-3AD203B41FA5}">
                      <a16:colId xmlns:a16="http://schemas.microsoft.com/office/drawing/2014/main" val="20001"/>
                    </a:ext>
                  </a:extLst>
                </a:gridCol>
                <a:gridCol w="536529">
                  <a:extLst>
                    <a:ext uri="{9D8B030D-6E8A-4147-A177-3AD203B41FA5}">
                      <a16:colId xmlns:a16="http://schemas.microsoft.com/office/drawing/2014/main" val="20002"/>
                    </a:ext>
                  </a:extLst>
                </a:gridCol>
                <a:gridCol w="167308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2" marR="91432" marT="45735" marB="4573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FULL</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SLOWER</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Milk</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Production</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554" name="Group 26">
            <a:extLst>
              <a:ext uri="{FF2B5EF4-FFF2-40B4-BE49-F238E27FC236}">
                <a16:creationId xmlns:a16="http://schemas.microsoft.com/office/drawing/2014/main" id="{26F49D81-9ABD-E25D-EB3B-9634C9FE6588}"/>
              </a:ext>
            </a:extLst>
          </p:cNvPr>
          <p:cNvGraphicFramePr>
            <a:graphicFrameLocks noGrp="1"/>
          </p:cNvGraphicFramePr>
          <p:nvPr/>
        </p:nvGraphicFramePr>
        <p:xfrm>
          <a:off x="4648200" y="4876800"/>
          <a:ext cx="3962402" cy="960438"/>
        </p:xfrm>
        <a:graphic>
          <a:graphicData uri="http://schemas.openxmlformats.org/drawingml/2006/table">
            <a:tbl>
              <a:tblPr/>
              <a:tblGrid>
                <a:gridCol w="208266">
                  <a:extLst>
                    <a:ext uri="{9D8B030D-6E8A-4147-A177-3AD203B41FA5}">
                      <a16:colId xmlns:a16="http://schemas.microsoft.com/office/drawing/2014/main" val="20000"/>
                    </a:ext>
                  </a:extLst>
                </a:gridCol>
                <a:gridCol w="1436572">
                  <a:extLst>
                    <a:ext uri="{9D8B030D-6E8A-4147-A177-3AD203B41FA5}">
                      <a16:colId xmlns:a16="http://schemas.microsoft.com/office/drawing/2014/main" val="20001"/>
                    </a:ext>
                  </a:extLst>
                </a:gridCol>
                <a:gridCol w="560343">
                  <a:extLst>
                    <a:ext uri="{9D8B030D-6E8A-4147-A177-3AD203B41FA5}">
                      <a16:colId xmlns:a16="http://schemas.microsoft.com/office/drawing/2014/main" val="20002"/>
                    </a:ext>
                  </a:extLst>
                </a:gridCol>
                <a:gridCol w="175722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3" marR="91433" marT="45735" marB="45735"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EMPTY</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Arial" charset="0"/>
                          <a:ea typeface="ＭＳ Ｐゴシック" pitchFamily="-106" charset="-128"/>
                        </a:rPr>
                        <a:t>FASTER</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Milk</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Production</a:t>
                      </a:r>
                      <a:endParaRPr kumimoji="0" lang="en-US" sz="1900" b="0" i="0" u="none" strike="noStrike" cap="none" normalizeH="0" baseline="0" dirty="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430" name="Picture 22" descr="*">
            <a:extLst>
              <a:ext uri="{FF2B5EF4-FFF2-40B4-BE49-F238E27FC236}">
                <a16:creationId xmlns:a16="http://schemas.microsoft.com/office/drawing/2014/main" id="{FF072D33-104C-B568-D00E-C29B97F6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23" descr="*">
            <a:extLst>
              <a:ext uri="{FF2B5EF4-FFF2-40B4-BE49-F238E27FC236}">
                <a16:creationId xmlns:a16="http://schemas.microsoft.com/office/drawing/2014/main" id="{2E97408B-9F25-994E-D111-5BB1F3D44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Text Box 24">
            <a:extLst>
              <a:ext uri="{FF2B5EF4-FFF2-40B4-BE49-F238E27FC236}">
                <a16:creationId xmlns:a16="http://schemas.microsoft.com/office/drawing/2014/main" id="{D7FE8501-7216-0C54-FACC-5F418EEC6161}"/>
              </a:ext>
            </a:extLst>
          </p:cNvPr>
          <p:cNvSpPr txBox="1">
            <a:spLocks noChangeArrowheads="1"/>
          </p:cNvSpPr>
          <p:nvPr/>
        </p:nvSpPr>
        <p:spPr bwMode="auto">
          <a:xfrm>
            <a:off x="6629400" y="5842000"/>
            <a:ext cx="195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kellymom.com</a:t>
            </a:r>
          </a:p>
        </p:txBody>
      </p:sp>
      <p:sp>
        <p:nvSpPr>
          <p:cNvPr id="17433" name="Text Box 25">
            <a:extLst>
              <a:ext uri="{FF2B5EF4-FFF2-40B4-BE49-F238E27FC236}">
                <a16:creationId xmlns:a16="http://schemas.microsoft.com/office/drawing/2014/main" id="{E02B6AF7-9878-EC66-3D83-83866602CA49}"/>
              </a:ext>
            </a:extLst>
          </p:cNvPr>
          <p:cNvSpPr txBox="1">
            <a:spLocks noChangeArrowheads="1"/>
          </p:cNvSpPr>
          <p:nvPr/>
        </p:nvSpPr>
        <p:spPr bwMode="auto">
          <a:xfrm>
            <a:off x="6019800" y="4343400"/>
            <a:ext cx="2592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Daly, </a:t>
            </a:r>
            <a:r>
              <a:rPr kumimoji="0" lang="en-US" altLang="zh-CN" sz="1800" b="0" i="1"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Exp Physiol</a:t>
            </a: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 1993</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